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sldIdLst>
    <p:sldId id="256" r:id="rId2"/>
    <p:sldId id="257" r:id="rId3"/>
    <p:sldId id="270" r:id="rId4"/>
    <p:sldId id="264" r:id="rId5"/>
    <p:sldId id="258" r:id="rId6"/>
    <p:sldId id="262" r:id="rId7"/>
    <p:sldId id="259" r:id="rId8"/>
    <p:sldId id="260" r:id="rId9"/>
    <p:sldId id="261"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9" autoAdjust="0"/>
    <p:restoredTop sz="94660"/>
  </p:normalViewPr>
  <p:slideViewPr>
    <p:cSldViewPr snapToGrid="0">
      <p:cViewPr varScale="1">
        <p:scale>
          <a:sx n="78" d="100"/>
          <a:sy n="78" d="100"/>
        </p:scale>
        <p:origin x="1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none"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11/19/2025</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3510102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42200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62073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2061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11/19/2025</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3867410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01765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t>11/19/2025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058391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11/19/2025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917973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11/19/2025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196926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11/19/2025</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1743247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11/19/2025</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537669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txBody>
          <a:bodyPr/>
          <a:lstStyle/>
          <a:p>
            <a:endParaRPr lang="en-US"/>
          </a:p>
        </p:txBody>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F6FA2B21-3FCD-4721-B95C-427943F61125}" type="datetime1">
              <a:rPr lang="en-US" smtClean="0"/>
              <a:t>11/19/2025</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10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1044131126"/>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06" r:id="rId5"/>
    <p:sldLayoutId id="2147483701" r:id="rId6"/>
    <p:sldLayoutId id="2147483702" r:id="rId7"/>
    <p:sldLayoutId id="2147483703" r:id="rId8"/>
    <p:sldLayoutId id="2147483704" r:id="rId9"/>
    <p:sldLayoutId id="2147483705" r:id="rId10"/>
    <p:sldLayoutId id="2147483707" r:id="rId11"/>
  </p:sldLayoutIdLst>
  <p:hf sldNum="0" hdr="0" ftr="0" dt="0"/>
  <p:txStyles>
    <p:titleStyle>
      <a:lvl1pPr algn="l" defTabSz="914400" rtl="0" eaLnBrk="1" latinLnBrk="0" hangingPunct="1">
        <a:lnSpc>
          <a:spcPct val="90000"/>
        </a:lnSpc>
        <a:spcBef>
          <a:spcPct val="0"/>
        </a:spcBef>
        <a:buNone/>
        <a:defRPr lang="en-US" sz="4800" i="1" kern="1200" cap="none" spc="-7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700" kern="1200">
          <a:solidFill>
            <a:schemeClr val="tx1"/>
          </a:solidFill>
          <a:latin typeface="+mn-lt"/>
          <a:ea typeface="+mn-ea"/>
          <a:cs typeface="+mn-cs"/>
        </a:defRPr>
      </a:lvl1pPr>
      <a:lvl2pPr marL="45720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500" kern="1200">
          <a:solidFill>
            <a:schemeClr val="tx1"/>
          </a:solidFill>
          <a:latin typeface="+mn-lt"/>
          <a:ea typeface="+mn-ea"/>
          <a:cs typeface="+mn-cs"/>
        </a:defRPr>
      </a:lvl2pPr>
      <a:lvl3pPr marL="73152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3pPr>
      <a:lvl4pPr marL="100584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4pPr>
      <a:lvl5pPr marL="128016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1E6223B-E340-82D5-FBC2-ECE72DF6F385}"/>
              </a:ext>
            </a:extLst>
          </p:cNvPr>
          <p:cNvPicPr>
            <a:picLocks noChangeAspect="1"/>
          </p:cNvPicPr>
          <p:nvPr/>
        </p:nvPicPr>
        <p:blipFill>
          <a:blip r:embed="rId2"/>
          <a:srcRect t="1747"/>
          <a:stretch>
            <a:fillRect/>
          </a:stretch>
        </p:blipFill>
        <p:spPr>
          <a:xfrm>
            <a:off x="20" y="10"/>
            <a:ext cx="12191979" cy="6857990"/>
          </a:xfrm>
          <a:prstGeom prst="rect">
            <a:avLst/>
          </a:prstGeom>
        </p:spPr>
      </p:pic>
      <p:sp>
        <p:nvSpPr>
          <p:cNvPr id="9" name="Rectangle 8">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txBody>
          <a:bodyPr/>
          <a:lstStyle/>
          <a:p>
            <a:endParaRPr lang="en-US"/>
          </a:p>
        </p:txBody>
      </p:sp>
      <p:sp>
        <p:nvSpPr>
          <p:cNvPr id="11" name="Rectangle 10">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txBody>
          <a:bodyPr/>
          <a:lstStyle/>
          <a:p>
            <a:endParaRPr lang="en-US"/>
          </a:p>
        </p:txBody>
      </p:sp>
      <p:sp>
        <p:nvSpPr>
          <p:cNvPr id="2" name="Title 1">
            <a:extLst>
              <a:ext uri="{FF2B5EF4-FFF2-40B4-BE49-F238E27FC236}">
                <a16:creationId xmlns:a16="http://schemas.microsoft.com/office/drawing/2014/main" id="{2BEEEFB8-3CF2-4704-BD3B-B4C1E4C8CA2A}"/>
              </a:ext>
            </a:extLst>
          </p:cNvPr>
          <p:cNvSpPr>
            <a:spLocks noGrp="1"/>
          </p:cNvSpPr>
          <p:nvPr>
            <p:ph type="ctrTitle"/>
          </p:nvPr>
        </p:nvSpPr>
        <p:spPr>
          <a:xfrm>
            <a:off x="1276054" y="2182014"/>
            <a:ext cx="4775075" cy="1630906"/>
          </a:xfrm>
        </p:spPr>
        <p:txBody>
          <a:bodyPr>
            <a:normAutofit/>
          </a:bodyPr>
          <a:lstStyle/>
          <a:p>
            <a:r>
              <a:rPr lang="en-US" sz="3700" dirty="0">
                <a:solidFill>
                  <a:schemeClr val="tx1"/>
                </a:solidFill>
              </a:rPr>
              <a:t>Florida Association of the Deaf </a:t>
            </a:r>
            <a:br>
              <a:rPr lang="en-US" sz="3700" dirty="0">
                <a:solidFill>
                  <a:schemeClr val="tx1"/>
                </a:solidFill>
              </a:rPr>
            </a:br>
            <a:r>
              <a:rPr lang="en-US" sz="3700" dirty="0">
                <a:solidFill>
                  <a:schemeClr val="tx1"/>
                </a:solidFill>
              </a:rPr>
              <a:t>2025 Election Meeting</a:t>
            </a:r>
          </a:p>
        </p:txBody>
      </p:sp>
      <p:sp>
        <p:nvSpPr>
          <p:cNvPr id="3" name="Subtitle 2">
            <a:extLst>
              <a:ext uri="{FF2B5EF4-FFF2-40B4-BE49-F238E27FC236}">
                <a16:creationId xmlns:a16="http://schemas.microsoft.com/office/drawing/2014/main" id="{D8DA36EC-0F9A-77FA-1EB1-36CABE7C58B7}"/>
              </a:ext>
            </a:extLst>
          </p:cNvPr>
          <p:cNvSpPr>
            <a:spLocks noGrp="1"/>
          </p:cNvSpPr>
          <p:nvPr>
            <p:ph type="subTitle" idx="1"/>
          </p:nvPr>
        </p:nvSpPr>
        <p:spPr>
          <a:xfrm>
            <a:off x="1276053" y="3812920"/>
            <a:ext cx="4775075" cy="559656"/>
          </a:xfrm>
        </p:spPr>
        <p:txBody>
          <a:bodyPr>
            <a:noAutofit/>
          </a:bodyPr>
          <a:lstStyle/>
          <a:p>
            <a:pPr>
              <a:lnSpc>
                <a:spcPct val="100000"/>
              </a:lnSpc>
              <a:spcAft>
                <a:spcPts val="600"/>
              </a:spcAft>
            </a:pPr>
            <a:r>
              <a:rPr lang="en-US" sz="1600" b="1" dirty="0">
                <a:solidFill>
                  <a:schemeClr val="tx1"/>
                </a:solidFill>
              </a:rPr>
              <a:t>November 15, 2025</a:t>
            </a:r>
          </a:p>
          <a:p>
            <a:pPr>
              <a:lnSpc>
                <a:spcPct val="100000"/>
              </a:lnSpc>
              <a:spcAft>
                <a:spcPts val="600"/>
              </a:spcAft>
            </a:pPr>
            <a:r>
              <a:rPr lang="en-US" sz="1600" b="1" dirty="0">
                <a:solidFill>
                  <a:schemeClr val="tx1"/>
                </a:solidFill>
              </a:rPr>
              <a:t>Via</a:t>
            </a:r>
          </a:p>
          <a:p>
            <a:pPr>
              <a:lnSpc>
                <a:spcPct val="100000"/>
              </a:lnSpc>
              <a:spcAft>
                <a:spcPts val="600"/>
              </a:spcAft>
            </a:pPr>
            <a:r>
              <a:rPr lang="en-US" sz="1600" b="1" dirty="0">
                <a:solidFill>
                  <a:schemeClr val="tx1"/>
                </a:solidFill>
              </a:rPr>
              <a:t>ZOOM </a:t>
            </a:r>
          </a:p>
        </p:txBody>
      </p:sp>
    </p:spTree>
    <p:extLst>
      <p:ext uri="{BB962C8B-B14F-4D97-AF65-F5344CB8AC3E}">
        <p14:creationId xmlns:p14="http://schemas.microsoft.com/office/powerpoint/2010/main" val="21990757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0CC74-D4F1-8AAF-EE46-CFF5C844FC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81E417-E526-6344-331D-342851521795}"/>
              </a:ext>
            </a:extLst>
          </p:cNvPr>
          <p:cNvSpPr>
            <a:spLocks noGrp="1"/>
          </p:cNvSpPr>
          <p:nvPr>
            <p:ph type="ctrTitle"/>
          </p:nvPr>
        </p:nvSpPr>
        <p:spPr>
          <a:xfrm>
            <a:off x="1556787" y="1393631"/>
            <a:ext cx="4177038" cy="861291"/>
          </a:xfrm>
        </p:spPr>
        <p:txBody>
          <a:bodyPr>
            <a:normAutofit/>
          </a:bodyPr>
          <a:lstStyle/>
          <a:p>
            <a:pPr algn="l"/>
            <a:r>
              <a:rPr lang="en-US" sz="1800" b="1" i="0" dirty="0"/>
              <a:t>ELECTION Process of FAD OFFICERS</a:t>
            </a:r>
            <a:endParaRPr lang="en-US" sz="6600" b="1" i="0" dirty="0"/>
          </a:p>
        </p:txBody>
      </p:sp>
      <p:sp>
        <p:nvSpPr>
          <p:cNvPr id="3" name="TextBox 2">
            <a:extLst>
              <a:ext uri="{FF2B5EF4-FFF2-40B4-BE49-F238E27FC236}">
                <a16:creationId xmlns:a16="http://schemas.microsoft.com/office/drawing/2014/main" id="{ECC0F34D-47F1-3E00-E5B0-85E1430A421F}"/>
              </a:ext>
            </a:extLst>
          </p:cNvPr>
          <p:cNvSpPr txBox="1"/>
          <p:nvPr/>
        </p:nvSpPr>
        <p:spPr>
          <a:xfrm>
            <a:off x="1712259" y="2097742"/>
            <a:ext cx="8722659" cy="3662541"/>
          </a:xfrm>
          <a:prstGeom prst="rect">
            <a:avLst/>
          </a:prstGeom>
          <a:noFill/>
        </p:spPr>
        <p:txBody>
          <a:bodyPr wrap="square" rtlCol="0">
            <a:spAutoFit/>
          </a:bodyPr>
          <a:lstStyle/>
          <a:p>
            <a:r>
              <a:rPr lang="en-US" b="1" dirty="0"/>
              <a:t>FAD By-Laws 4.2 Elected Officers</a:t>
            </a:r>
          </a:p>
          <a:p>
            <a:endParaRPr lang="en-US" b="1" dirty="0"/>
          </a:p>
          <a:p>
            <a:r>
              <a:rPr lang="en-US" dirty="0"/>
              <a:t>The President, Vice President, Secretary, and Treasurer of the Board of Directors shall be elected by ballot at the biennial State Conference. </a:t>
            </a:r>
            <a:br>
              <a:rPr lang="en-US" dirty="0"/>
            </a:br>
            <a:br>
              <a:rPr lang="en-US" dirty="0"/>
            </a:br>
            <a:r>
              <a:rPr lang="en-US" dirty="0"/>
              <a:t>Individual Members who seek office shall be</a:t>
            </a:r>
            <a:br>
              <a:rPr lang="en-US" dirty="0"/>
            </a:br>
            <a:endParaRPr lang="en-US" dirty="0"/>
          </a:p>
          <a:p>
            <a:pPr lvl="0"/>
            <a:r>
              <a:rPr lang="en-US" dirty="0"/>
              <a:t>1)  deaf, hard-of-hearing, late-deafened, or deaf-blind,</a:t>
            </a:r>
          </a:p>
          <a:p>
            <a:pPr lvl="0"/>
            <a:r>
              <a:rPr lang="en-US" dirty="0"/>
              <a:t>2)  be full-time Florida residents (6 months or more),</a:t>
            </a:r>
          </a:p>
          <a:p>
            <a:pPr lvl="0"/>
            <a:r>
              <a:rPr lang="en-US" dirty="0"/>
              <a:t>3)  be members in good standing for the two (2) years preceding election, and</a:t>
            </a:r>
          </a:p>
          <a:p>
            <a:pPr lvl="0"/>
            <a:r>
              <a:rPr lang="en-US" dirty="0"/>
              <a:t>4)  shall have attended at least one (1) State Conference. </a:t>
            </a:r>
          </a:p>
          <a:p>
            <a:endParaRPr lang="en-US" b="1" dirty="0"/>
          </a:p>
          <a:p>
            <a:endParaRPr lang="en-US" sz="1600" b="1" i="1" dirty="0"/>
          </a:p>
        </p:txBody>
      </p:sp>
    </p:spTree>
    <p:extLst>
      <p:ext uri="{BB962C8B-B14F-4D97-AF65-F5344CB8AC3E}">
        <p14:creationId xmlns:p14="http://schemas.microsoft.com/office/powerpoint/2010/main" val="3589026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57C14-19BB-69F0-E947-2A09EEA40477}"/>
              </a:ext>
            </a:extLst>
          </p:cNvPr>
          <p:cNvSpPr>
            <a:spLocks noGrp="1"/>
          </p:cNvSpPr>
          <p:nvPr>
            <p:ph type="ctrTitle"/>
          </p:nvPr>
        </p:nvSpPr>
        <p:spPr>
          <a:xfrm>
            <a:off x="1629103" y="1932709"/>
            <a:ext cx="8933796" cy="3366655"/>
          </a:xfrm>
        </p:spPr>
        <p:txBody>
          <a:bodyPr>
            <a:normAutofit/>
          </a:bodyPr>
          <a:lstStyle/>
          <a:p>
            <a:pPr algn="l"/>
            <a:r>
              <a:rPr lang="en-US" sz="2800" b="1" i="0" dirty="0"/>
              <a:t>Official Announcement / Notice to Members</a:t>
            </a:r>
            <a:br>
              <a:rPr lang="en-US" sz="2800" b="1" i="0" dirty="0"/>
            </a:br>
            <a:r>
              <a:rPr lang="en-US" sz="2000" b="1" i="0" dirty="0"/>
              <a:t>Subject: Notice of Postponed Election of Officers</a:t>
            </a:r>
            <a:br>
              <a:rPr lang="en-US" sz="2000" b="1" i="0" dirty="0"/>
            </a:br>
            <a:br>
              <a:rPr lang="en-US" sz="2000" i="0" dirty="0"/>
            </a:br>
            <a:r>
              <a:rPr lang="en-US" sz="2000" i="0" dirty="0"/>
              <a:t>The Florida Association of the Deaf (FAD) announces that the election of officers, originally scheduled to take place during the biennial conference, will instead be held as a postponed election at a special meeting on Saturday, November 15, 2025, to be conducted online via Zoom.</a:t>
            </a:r>
            <a:br>
              <a:rPr lang="en-US" sz="2000" i="0" dirty="0"/>
            </a:br>
            <a:br>
              <a:rPr lang="en-US" sz="2000" i="0" dirty="0"/>
            </a:br>
            <a:r>
              <a:rPr lang="en-US" sz="2000" i="0" dirty="0"/>
              <a:t>In accordance with Robert’s Rules of Order Newly Revised (12th ed.), the failure to hold an election at the prescribed time does not invalidate the election when later held. Current officers continue to serve until their successors are elected and qualified.</a:t>
            </a:r>
            <a:br>
              <a:rPr lang="en-US" sz="2000" i="0" dirty="0"/>
            </a:br>
            <a:br>
              <a:rPr lang="en-US" sz="2000" i="0" dirty="0"/>
            </a:br>
            <a:r>
              <a:rPr lang="en-US" sz="2000" b="1" i="0" dirty="0"/>
              <a:t>All members in good standing are eligible to participate, nominate, and vote.</a:t>
            </a:r>
            <a:endParaRPr lang="en-US" b="1" i="0" dirty="0"/>
          </a:p>
        </p:txBody>
      </p:sp>
    </p:spTree>
    <p:extLst>
      <p:ext uri="{BB962C8B-B14F-4D97-AF65-F5344CB8AC3E}">
        <p14:creationId xmlns:p14="http://schemas.microsoft.com/office/powerpoint/2010/main" val="2237278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5B94D2-8DD6-FA10-C353-67493A6240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9BD559-BD9E-3825-BA44-6FA4385C97D8}"/>
              </a:ext>
            </a:extLst>
          </p:cNvPr>
          <p:cNvSpPr>
            <a:spLocks noGrp="1"/>
          </p:cNvSpPr>
          <p:nvPr>
            <p:ph type="ctrTitle"/>
          </p:nvPr>
        </p:nvSpPr>
        <p:spPr>
          <a:xfrm>
            <a:off x="1629103" y="1932709"/>
            <a:ext cx="8933796" cy="3366655"/>
          </a:xfrm>
        </p:spPr>
        <p:txBody>
          <a:bodyPr>
            <a:normAutofit/>
          </a:bodyPr>
          <a:lstStyle/>
          <a:p>
            <a:pPr algn="l"/>
            <a:r>
              <a:rPr lang="en-US" sz="2800" b="1" i="0" dirty="0"/>
              <a:t>Official Announcement / Notice to Members</a:t>
            </a:r>
            <a:br>
              <a:rPr lang="en-US" sz="2800" b="1" i="0" dirty="0"/>
            </a:br>
            <a:r>
              <a:rPr lang="en-US" sz="2000" b="1" i="0" dirty="0"/>
              <a:t>Subject: Notice of Postponed Election of Officers</a:t>
            </a:r>
            <a:br>
              <a:rPr lang="en-US" sz="2000" b="1" i="0" dirty="0"/>
            </a:br>
            <a:br>
              <a:rPr lang="en-US" sz="2000" b="1" i="0" dirty="0"/>
            </a:br>
            <a:r>
              <a:rPr lang="en-US" sz="2000" b="1" i="0" dirty="0"/>
              <a:t>FAD By-Laws 5.4 Special Meetings</a:t>
            </a:r>
            <a:br>
              <a:rPr lang="en-US" sz="2000" b="1" i="0" dirty="0"/>
            </a:br>
            <a:br>
              <a:rPr lang="en-US" sz="2000" b="1" i="0" dirty="0"/>
            </a:br>
            <a:r>
              <a:rPr lang="en-US" sz="2000" i="0" dirty="0"/>
              <a:t>Special meetings may be called upon the request of the President or any three (3) Board elected or appointed members.  Notification shall be given to the Executive Board of Directors at least seven (7) days prior to the meeting.  Such meetings may be held by electronic conference or similar video communication methods.  </a:t>
            </a:r>
            <a:r>
              <a:rPr lang="en-US" sz="2000" b="1" i="0" dirty="0"/>
              <a:t>Electronic vote results shall be ratified at the next executive Board Meeting. </a:t>
            </a:r>
            <a:endParaRPr lang="en-US" b="1" i="0" dirty="0"/>
          </a:p>
        </p:txBody>
      </p:sp>
    </p:spTree>
    <p:extLst>
      <p:ext uri="{BB962C8B-B14F-4D97-AF65-F5344CB8AC3E}">
        <p14:creationId xmlns:p14="http://schemas.microsoft.com/office/powerpoint/2010/main" val="1836860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3461D-AE5F-42F6-DEE4-9B8482BE00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8274A5-FB42-03E0-8368-952B1D4608A3}"/>
              </a:ext>
            </a:extLst>
          </p:cNvPr>
          <p:cNvSpPr>
            <a:spLocks noGrp="1"/>
          </p:cNvSpPr>
          <p:nvPr>
            <p:ph type="ctrTitle"/>
          </p:nvPr>
        </p:nvSpPr>
        <p:spPr>
          <a:xfrm>
            <a:off x="1556787" y="1393631"/>
            <a:ext cx="4177038" cy="861291"/>
          </a:xfrm>
        </p:spPr>
        <p:txBody>
          <a:bodyPr>
            <a:normAutofit/>
          </a:bodyPr>
          <a:lstStyle/>
          <a:p>
            <a:pPr algn="l"/>
            <a:r>
              <a:rPr lang="en-US" sz="1800" b="1" i="0" dirty="0"/>
              <a:t>ELECTION Process of FAD OFFICERS</a:t>
            </a:r>
            <a:endParaRPr lang="en-US" sz="6600" b="1" i="0" dirty="0"/>
          </a:p>
        </p:txBody>
      </p:sp>
      <p:sp>
        <p:nvSpPr>
          <p:cNvPr id="3" name="TextBox 2">
            <a:extLst>
              <a:ext uri="{FF2B5EF4-FFF2-40B4-BE49-F238E27FC236}">
                <a16:creationId xmlns:a16="http://schemas.microsoft.com/office/drawing/2014/main" id="{5F8E1A79-A9C3-AC15-5651-67FE34A9C198}"/>
              </a:ext>
            </a:extLst>
          </p:cNvPr>
          <p:cNvSpPr txBox="1"/>
          <p:nvPr/>
        </p:nvSpPr>
        <p:spPr>
          <a:xfrm>
            <a:off x="1712259" y="2097742"/>
            <a:ext cx="8722659" cy="2554545"/>
          </a:xfrm>
          <a:prstGeom prst="rect">
            <a:avLst/>
          </a:prstGeom>
          <a:noFill/>
        </p:spPr>
        <p:txBody>
          <a:bodyPr wrap="square" rtlCol="0">
            <a:spAutoFit/>
          </a:bodyPr>
          <a:lstStyle/>
          <a:p>
            <a:r>
              <a:rPr lang="en-US" b="1" dirty="0"/>
              <a:t>FAD By-Laws 5.7 Quorum</a:t>
            </a:r>
          </a:p>
          <a:p>
            <a:endParaRPr lang="en-US" dirty="0"/>
          </a:p>
          <a:p>
            <a:r>
              <a:rPr lang="en-US" dirty="0"/>
              <a:t>A Quorum to conduct business at any annual, regular, special or committee meetings shall be </a:t>
            </a:r>
            <a:r>
              <a:rPr lang="en-US" b="1" dirty="0"/>
              <a:t>a majority of the voting membership registered to attend the meeting</a:t>
            </a:r>
            <a:r>
              <a:rPr lang="en-US" dirty="0"/>
              <a:t>.  An exception to this rule shall be both bylaws and dissolution meetings in which the bylaws may be amended as specified in articles 8 and 9.</a:t>
            </a:r>
          </a:p>
          <a:p>
            <a:endParaRPr lang="en-US" b="1" dirty="0"/>
          </a:p>
          <a:p>
            <a:endParaRPr lang="en-US" b="1" dirty="0"/>
          </a:p>
          <a:p>
            <a:endParaRPr lang="en-US" sz="1600" b="1" i="1" dirty="0"/>
          </a:p>
        </p:txBody>
      </p:sp>
    </p:spTree>
    <p:extLst>
      <p:ext uri="{BB962C8B-B14F-4D97-AF65-F5344CB8AC3E}">
        <p14:creationId xmlns:p14="http://schemas.microsoft.com/office/powerpoint/2010/main" val="66103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E04A29-958E-3F17-F6AF-6622878131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6D05E5-A2FC-989F-498A-963A612E75EE}"/>
              </a:ext>
            </a:extLst>
          </p:cNvPr>
          <p:cNvSpPr>
            <a:spLocks noGrp="1"/>
          </p:cNvSpPr>
          <p:nvPr>
            <p:ph type="ctrTitle"/>
          </p:nvPr>
        </p:nvSpPr>
        <p:spPr>
          <a:xfrm>
            <a:off x="1543042" y="1699708"/>
            <a:ext cx="8933796" cy="2975712"/>
          </a:xfrm>
        </p:spPr>
        <p:txBody>
          <a:bodyPr>
            <a:normAutofit fontScale="90000"/>
          </a:bodyPr>
          <a:lstStyle/>
          <a:p>
            <a:pPr algn="l"/>
            <a:r>
              <a:rPr lang="en-US" sz="2000" b="1" i="0" dirty="0"/>
              <a:t>FAD Elections – November 15, 2025</a:t>
            </a:r>
            <a:br>
              <a:rPr lang="en-US" sz="2000" b="1" i="0" dirty="0"/>
            </a:br>
            <a:r>
              <a:rPr lang="en-US" sz="2000" b="1" i="0" dirty="0"/>
              <a:t>ELECTION Process of FAD OFFICERS</a:t>
            </a:r>
            <a:br>
              <a:rPr lang="en-US" sz="2000" b="1" i="0" dirty="0"/>
            </a:br>
            <a:br>
              <a:rPr lang="en-US" sz="2000" b="1" i="0" dirty="0"/>
            </a:br>
            <a:r>
              <a:rPr lang="en-US" sz="2000" b="1" i="0" dirty="0"/>
              <a:t>Election Chairperson – Andy Lange</a:t>
            </a:r>
            <a:br>
              <a:rPr lang="en-US" sz="2000" b="1" i="0" dirty="0"/>
            </a:br>
            <a:r>
              <a:rPr lang="en-US" sz="2000" b="1" i="0" dirty="0"/>
              <a:t>Election Committee Members – Dereck Horne, Lissette Wood and 1 additional member selected at the meeting. </a:t>
            </a:r>
            <a:br>
              <a:rPr lang="en-US" sz="2000" b="1" i="0" dirty="0"/>
            </a:br>
            <a:br>
              <a:rPr lang="en-US" sz="2000" b="1" i="0" dirty="0"/>
            </a:br>
            <a:r>
              <a:rPr lang="en-US" sz="2000" b="1" i="0" dirty="0"/>
              <a:t>Voting will be conducted by show of hands.  When called for, please click on the “raise” hands button on zoom. </a:t>
            </a:r>
            <a:br>
              <a:rPr lang="en-US" sz="2000" b="1" i="0" dirty="0"/>
            </a:br>
            <a:br>
              <a:rPr lang="en-US" sz="2000" b="1" i="0" dirty="0"/>
            </a:br>
            <a:r>
              <a:rPr lang="en-US" sz="2000" b="1" i="0" dirty="0"/>
              <a:t>Votes for candidates will be counted by the Election Committee.</a:t>
            </a:r>
            <a:br>
              <a:rPr lang="en-US" sz="2000" b="1" i="0" dirty="0"/>
            </a:br>
            <a:br>
              <a:rPr lang="en-US" sz="2000" b="1" i="0" dirty="0"/>
            </a:br>
            <a:r>
              <a:rPr lang="en-US" sz="2000" b="1" i="0" dirty="0"/>
              <a:t>Majority vote holder WINS! </a:t>
            </a:r>
            <a:endParaRPr lang="en-US" b="1" i="0" dirty="0"/>
          </a:p>
        </p:txBody>
      </p:sp>
    </p:spTree>
    <p:extLst>
      <p:ext uri="{BB962C8B-B14F-4D97-AF65-F5344CB8AC3E}">
        <p14:creationId xmlns:p14="http://schemas.microsoft.com/office/powerpoint/2010/main" val="1904151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C4556-0902-513A-7F17-D9B5D6A781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0AD8AC-A891-B253-36DF-29BE1EE9BA2C}"/>
              </a:ext>
            </a:extLst>
          </p:cNvPr>
          <p:cNvSpPr>
            <a:spLocks noGrp="1"/>
          </p:cNvSpPr>
          <p:nvPr>
            <p:ph type="ctrTitle"/>
          </p:nvPr>
        </p:nvSpPr>
        <p:spPr>
          <a:xfrm>
            <a:off x="1629102" y="1633790"/>
            <a:ext cx="8933796" cy="2620710"/>
          </a:xfrm>
        </p:spPr>
        <p:txBody>
          <a:bodyPr>
            <a:normAutofit/>
          </a:bodyPr>
          <a:lstStyle/>
          <a:p>
            <a:pPr algn="l"/>
            <a:r>
              <a:rPr lang="en-US" sz="2000" b="1" i="0" dirty="0"/>
              <a:t>FAD Elections – November 15, 2025</a:t>
            </a:r>
            <a:br>
              <a:rPr lang="en-US" sz="2000" b="1" i="0" dirty="0"/>
            </a:br>
            <a:r>
              <a:rPr lang="en-US" sz="2000" b="1" i="0" dirty="0"/>
              <a:t>ELECTION Process of FAD OFFICERS</a:t>
            </a:r>
            <a:br>
              <a:rPr lang="en-US" sz="2000" b="1" i="0" dirty="0"/>
            </a:br>
            <a:br>
              <a:rPr lang="en-US" sz="2000" b="1" i="0" dirty="0"/>
            </a:br>
            <a:r>
              <a:rPr lang="en-US" sz="2000" b="1" i="0" dirty="0"/>
              <a:t>By-Laws can be found on FAD Central Website:  https://www.fadcentral.org/our-mission/bylaws</a:t>
            </a:r>
            <a:br>
              <a:rPr lang="en-US" sz="2000" b="1" i="0" dirty="0"/>
            </a:br>
            <a:br>
              <a:rPr lang="en-US" sz="2000" i="0" dirty="0"/>
            </a:br>
            <a:endParaRPr lang="en-US" b="1" i="0" dirty="0"/>
          </a:p>
        </p:txBody>
      </p:sp>
      <p:pic>
        <p:nvPicPr>
          <p:cNvPr id="4" name="Picture 3">
            <a:extLst>
              <a:ext uri="{FF2B5EF4-FFF2-40B4-BE49-F238E27FC236}">
                <a16:creationId xmlns:a16="http://schemas.microsoft.com/office/drawing/2014/main" id="{E5456FFD-D115-8C44-B07B-F3B61588742A}"/>
              </a:ext>
            </a:extLst>
          </p:cNvPr>
          <p:cNvPicPr>
            <a:picLocks noChangeAspect="1"/>
          </p:cNvPicPr>
          <p:nvPr/>
        </p:nvPicPr>
        <p:blipFill>
          <a:blip r:embed="rId2"/>
          <a:stretch>
            <a:fillRect/>
          </a:stretch>
        </p:blipFill>
        <p:spPr>
          <a:xfrm>
            <a:off x="4184725" y="2784600"/>
            <a:ext cx="5626248" cy="2514764"/>
          </a:xfrm>
          <a:prstGeom prst="rect">
            <a:avLst/>
          </a:prstGeom>
        </p:spPr>
      </p:pic>
      <p:cxnSp>
        <p:nvCxnSpPr>
          <p:cNvPr id="6" name="Straight Arrow Connector 5">
            <a:extLst>
              <a:ext uri="{FF2B5EF4-FFF2-40B4-BE49-F238E27FC236}">
                <a16:creationId xmlns:a16="http://schemas.microsoft.com/office/drawing/2014/main" id="{DFC8406B-66D8-29A0-85E6-6B96DFA08E17}"/>
              </a:ext>
            </a:extLst>
          </p:cNvPr>
          <p:cNvCxnSpPr>
            <a:cxnSpLocks/>
          </p:cNvCxnSpPr>
          <p:nvPr/>
        </p:nvCxnSpPr>
        <p:spPr>
          <a:xfrm>
            <a:off x="3162748" y="3044414"/>
            <a:ext cx="2646381" cy="48409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726437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7DCB9-D261-41FE-1B95-7607A19847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A8C06D-D9AC-3BBA-BA7B-A827739E54F1}"/>
              </a:ext>
            </a:extLst>
          </p:cNvPr>
          <p:cNvSpPr>
            <a:spLocks noGrp="1"/>
          </p:cNvSpPr>
          <p:nvPr>
            <p:ph type="ctrTitle"/>
          </p:nvPr>
        </p:nvSpPr>
        <p:spPr>
          <a:xfrm>
            <a:off x="1556787" y="1393631"/>
            <a:ext cx="4177038" cy="861291"/>
          </a:xfrm>
        </p:spPr>
        <p:txBody>
          <a:bodyPr>
            <a:normAutofit/>
          </a:bodyPr>
          <a:lstStyle/>
          <a:p>
            <a:pPr algn="l"/>
            <a:r>
              <a:rPr lang="en-US" sz="1800" b="1" i="0" dirty="0"/>
              <a:t>ELECTION Process of FAD OFFICERS</a:t>
            </a:r>
            <a:endParaRPr lang="en-US" sz="6600" b="1" i="0" dirty="0"/>
          </a:p>
        </p:txBody>
      </p:sp>
      <p:sp>
        <p:nvSpPr>
          <p:cNvPr id="3" name="TextBox 2">
            <a:extLst>
              <a:ext uri="{FF2B5EF4-FFF2-40B4-BE49-F238E27FC236}">
                <a16:creationId xmlns:a16="http://schemas.microsoft.com/office/drawing/2014/main" id="{DB25B5D3-A21C-6092-053F-B1B76B7C4F2C}"/>
              </a:ext>
            </a:extLst>
          </p:cNvPr>
          <p:cNvSpPr txBox="1"/>
          <p:nvPr/>
        </p:nvSpPr>
        <p:spPr>
          <a:xfrm>
            <a:off x="1712259" y="2097742"/>
            <a:ext cx="8767482" cy="2585323"/>
          </a:xfrm>
          <a:prstGeom prst="rect">
            <a:avLst/>
          </a:prstGeom>
          <a:noFill/>
        </p:spPr>
        <p:txBody>
          <a:bodyPr wrap="square" rtlCol="0">
            <a:spAutoFit/>
          </a:bodyPr>
          <a:lstStyle/>
          <a:p>
            <a:r>
              <a:rPr lang="en-US" b="1" dirty="0"/>
              <a:t>FAD By-Laws: 4.5 Candidacy Requirements</a:t>
            </a:r>
            <a:br>
              <a:rPr lang="en-US" dirty="0"/>
            </a:br>
            <a:r>
              <a:rPr lang="en-US" dirty="0"/>
              <a:t>The Election Committee shall receive completed candidacy forms, requisite background information, and proof of membership from prospective candidates for elected Board positions no later than thirty (30) days prior to biennial State Conference to verify candidacy requirements are met.  Names of official Board Candidate shall be posted 7 days prior to the start of the conference.  </a:t>
            </a:r>
            <a:br>
              <a:rPr lang="en-US" dirty="0"/>
            </a:br>
            <a:br>
              <a:rPr lang="en-US" dirty="0"/>
            </a:br>
            <a:r>
              <a:rPr lang="en-US" sz="1600" b="1" i="1" dirty="0"/>
              <a:t>IF there are no prospects for a particular Board position, the Election committee shall receive candidacy documents prior to the start of the conference business meeting. </a:t>
            </a:r>
          </a:p>
        </p:txBody>
      </p:sp>
    </p:spTree>
    <p:extLst>
      <p:ext uri="{BB962C8B-B14F-4D97-AF65-F5344CB8AC3E}">
        <p14:creationId xmlns:p14="http://schemas.microsoft.com/office/powerpoint/2010/main" val="1559097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22E0A-FC4B-0F24-6E6D-ACE3FF19CA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5777F3-9A69-D374-4E75-BC1E2B40DE26}"/>
              </a:ext>
            </a:extLst>
          </p:cNvPr>
          <p:cNvSpPr>
            <a:spLocks noGrp="1"/>
          </p:cNvSpPr>
          <p:nvPr>
            <p:ph type="ctrTitle"/>
          </p:nvPr>
        </p:nvSpPr>
        <p:spPr>
          <a:xfrm>
            <a:off x="1556787" y="1393631"/>
            <a:ext cx="4177038" cy="861291"/>
          </a:xfrm>
        </p:spPr>
        <p:txBody>
          <a:bodyPr>
            <a:normAutofit/>
          </a:bodyPr>
          <a:lstStyle/>
          <a:p>
            <a:pPr algn="l"/>
            <a:r>
              <a:rPr lang="en-US" sz="1800" b="1" i="0" dirty="0"/>
              <a:t>ELECTION Process of FAD OFFICERS</a:t>
            </a:r>
            <a:endParaRPr lang="en-US" sz="6600" b="1" i="0" dirty="0"/>
          </a:p>
        </p:txBody>
      </p:sp>
      <p:sp>
        <p:nvSpPr>
          <p:cNvPr id="3" name="TextBox 2">
            <a:extLst>
              <a:ext uri="{FF2B5EF4-FFF2-40B4-BE49-F238E27FC236}">
                <a16:creationId xmlns:a16="http://schemas.microsoft.com/office/drawing/2014/main" id="{A5FB6F86-F246-DA6B-0902-BC38FA40E3BA}"/>
              </a:ext>
            </a:extLst>
          </p:cNvPr>
          <p:cNvSpPr txBox="1"/>
          <p:nvPr/>
        </p:nvSpPr>
        <p:spPr>
          <a:xfrm>
            <a:off x="1712259" y="1904104"/>
            <a:ext cx="8767482" cy="3662541"/>
          </a:xfrm>
          <a:prstGeom prst="rect">
            <a:avLst/>
          </a:prstGeom>
          <a:noFill/>
        </p:spPr>
        <p:txBody>
          <a:bodyPr wrap="square" rtlCol="0">
            <a:spAutoFit/>
          </a:bodyPr>
          <a:lstStyle/>
          <a:p>
            <a:r>
              <a:rPr lang="en-US" b="1" dirty="0"/>
              <a:t>FAD By-Laws: 4.6 Terms of Office</a:t>
            </a:r>
          </a:p>
          <a:p>
            <a:br>
              <a:rPr lang="en-US" dirty="0"/>
            </a:br>
            <a:r>
              <a:rPr lang="en-US" dirty="0"/>
              <a:t>Elected Officers of the Board of Directors shall be eligible to serve for no more than three (3) consecutive two-year terms.  Appointed Members of the Board shall be eligible to serve for no more than two (2) consecutive two-year terms. </a:t>
            </a:r>
            <a:br>
              <a:rPr lang="en-US" dirty="0"/>
            </a:br>
            <a:br>
              <a:rPr lang="en-US" dirty="0"/>
            </a:br>
            <a:r>
              <a:rPr lang="en-US" b="1" dirty="0"/>
              <a:t>FAD By-Laws: 4.7 Assumption of office</a:t>
            </a:r>
          </a:p>
          <a:p>
            <a:endParaRPr lang="en-US" b="1" dirty="0"/>
          </a:p>
          <a:p>
            <a:r>
              <a:rPr lang="en-US" dirty="0"/>
              <a:t>Elected Officers shall assume their respective Board duties immediately after adjournment of the biennial State Conference.  Appointed Members shall start their board duties no later than 60 days after the conference.  Designated representatives of Affiliate Members shall start their respective Board duties no later than thirty (30) days after the conference. </a:t>
            </a:r>
          </a:p>
          <a:p>
            <a:endParaRPr lang="en-US" sz="1600" b="1" i="1" dirty="0"/>
          </a:p>
        </p:txBody>
      </p:sp>
    </p:spTree>
    <p:extLst>
      <p:ext uri="{BB962C8B-B14F-4D97-AF65-F5344CB8AC3E}">
        <p14:creationId xmlns:p14="http://schemas.microsoft.com/office/powerpoint/2010/main" val="739189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9C32DE-67A6-3C05-271E-6EE6E5770A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FB43EB-6F66-C5D5-8603-4D1CC1AE7776}"/>
              </a:ext>
            </a:extLst>
          </p:cNvPr>
          <p:cNvSpPr>
            <a:spLocks noGrp="1"/>
          </p:cNvSpPr>
          <p:nvPr>
            <p:ph type="ctrTitle"/>
          </p:nvPr>
        </p:nvSpPr>
        <p:spPr>
          <a:xfrm>
            <a:off x="1556787" y="1393631"/>
            <a:ext cx="4177038" cy="861291"/>
          </a:xfrm>
        </p:spPr>
        <p:txBody>
          <a:bodyPr>
            <a:normAutofit/>
          </a:bodyPr>
          <a:lstStyle/>
          <a:p>
            <a:pPr algn="l"/>
            <a:r>
              <a:rPr lang="en-US" sz="1800" b="1" i="0" dirty="0"/>
              <a:t>ELECTION Process of FAD OFFICERS</a:t>
            </a:r>
            <a:endParaRPr lang="en-US" sz="6600" b="1" i="0" dirty="0"/>
          </a:p>
        </p:txBody>
      </p:sp>
      <p:sp>
        <p:nvSpPr>
          <p:cNvPr id="3" name="TextBox 2">
            <a:extLst>
              <a:ext uri="{FF2B5EF4-FFF2-40B4-BE49-F238E27FC236}">
                <a16:creationId xmlns:a16="http://schemas.microsoft.com/office/drawing/2014/main" id="{76A1460B-AB53-3E55-5FBD-636A7CF1E08E}"/>
              </a:ext>
            </a:extLst>
          </p:cNvPr>
          <p:cNvSpPr txBox="1"/>
          <p:nvPr/>
        </p:nvSpPr>
        <p:spPr>
          <a:xfrm>
            <a:off x="1712259" y="1947135"/>
            <a:ext cx="8767482" cy="3662541"/>
          </a:xfrm>
          <a:prstGeom prst="rect">
            <a:avLst/>
          </a:prstGeom>
          <a:noFill/>
        </p:spPr>
        <p:txBody>
          <a:bodyPr wrap="square" rtlCol="0">
            <a:spAutoFit/>
          </a:bodyPr>
          <a:lstStyle/>
          <a:p>
            <a:r>
              <a:rPr lang="en-US" b="1" dirty="0"/>
              <a:t>FAD By-Laws 4.8 Duties of office</a:t>
            </a:r>
          </a:p>
          <a:p>
            <a:br>
              <a:rPr lang="en-US" dirty="0"/>
            </a:br>
            <a:r>
              <a:rPr lang="en-US" dirty="0"/>
              <a:t>The Board of Directors shall have general control of the affairs of the Association between biennial State Conferences, during which time they shall consider action on conference recommendations and membership input.  The board shall have the power to fill Board vacancies except for the office of president if these occur between biennial State Conference. </a:t>
            </a:r>
            <a:br>
              <a:rPr lang="en-US" dirty="0"/>
            </a:br>
            <a:endParaRPr lang="en-US" dirty="0"/>
          </a:p>
          <a:p>
            <a:r>
              <a:rPr lang="en-US" dirty="0"/>
              <a:t>The Board shall undertake actions to ensure the financial health and growth of the Association and ensure that the expenditures of the Association shall not at anytime exceed the income for each fiscal year.</a:t>
            </a:r>
            <a:br>
              <a:rPr lang="en-US" dirty="0"/>
            </a:br>
            <a:br>
              <a:rPr lang="en-US" dirty="0"/>
            </a:br>
            <a:r>
              <a:rPr lang="en-US" b="1" dirty="0"/>
              <a:t>Everyone should read Section 4.9 and learn the duties of the Board of Directors. </a:t>
            </a:r>
          </a:p>
          <a:p>
            <a:endParaRPr lang="en-US" sz="1600" b="1" i="1" dirty="0"/>
          </a:p>
        </p:txBody>
      </p:sp>
    </p:spTree>
    <p:extLst>
      <p:ext uri="{BB962C8B-B14F-4D97-AF65-F5344CB8AC3E}">
        <p14:creationId xmlns:p14="http://schemas.microsoft.com/office/powerpoint/2010/main" val="30060830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8">
      <a:dk1>
        <a:sysClr val="windowText" lastClr="000000"/>
      </a:dk1>
      <a:lt1>
        <a:sysClr val="window" lastClr="FFFFFF"/>
      </a:lt1>
      <a:dk2>
        <a:srgbClr val="696464"/>
      </a:dk2>
      <a:lt2>
        <a:srgbClr val="E9E5DC"/>
      </a:lt2>
      <a:accent1>
        <a:srgbClr val="96A9A9"/>
      </a:accent1>
      <a:accent2>
        <a:srgbClr val="CB581F"/>
      </a:accent2>
      <a:accent3>
        <a:srgbClr val="A28E6A"/>
      </a:accent3>
      <a:accent4>
        <a:srgbClr val="956251"/>
      </a:accent4>
      <a:accent5>
        <a:srgbClr val="918485"/>
      </a:accent5>
      <a:accent6>
        <a:srgbClr val="855D5D"/>
      </a:accent6>
      <a:hlink>
        <a:srgbClr val="D0690C"/>
      </a:hlink>
      <a:folHlink>
        <a:srgbClr val="9696A0"/>
      </a:folHlink>
    </a:clrScheme>
    <a:fontScheme name="Savon">
      <a:majorFont>
        <a:latin typeface="Goudy Old Style"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oudy Old Style"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docProps/app.xml><?xml version="1.0" encoding="utf-8"?>
<Properties xmlns="http://schemas.openxmlformats.org/officeDocument/2006/extended-properties" xmlns:vt="http://schemas.openxmlformats.org/officeDocument/2006/docPropsVTypes">
  <TotalTime>89</TotalTime>
  <Words>884</Words>
  <Application>Microsoft Office PowerPoint</Application>
  <PresentationFormat>Widescreen</PresentationFormat>
  <Paragraphs>32</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Garamond</vt:lpstr>
      <vt:lpstr>Goudy Old Style</vt:lpstr>
      <vt:lpstr>SavonVTI</vt:lpstr>
      <vt:lpstr>Florida Association of the Deaf  2025 Election Meeting</vt:lpstr>
      <vt:lpstr>Official Announcement / Notice to Members Subject: Notice of Postponed Election of Officers  The Florida Association of the Deaf (FAD) announces that the election of officers, originally scheduled to take place during the biennial conference, will instead be held as a postponed election at a special meeting on Saturday, November 15, 2025, to be conducted online via Zoom.  In accordance with Robert’s Rules of Order Newly Revised (12th ed.), the failure to hold an election at the prescribed time does not invalidate the election when later held. Current officers continue to serve until their successors are elected and qualified.  All members in good standing are eligible to participate, nominate, and vote.</vt:lpstr>
      <vt:lpstr>Official Announcement / Notice to Members Subject: Notice of Postponed Election of Officers  FAD By-Laws 5.4 Special Meetings  Special meetings may be called upon the request of the President or any three (3) Board elected or appointed members.  Notification shall be given to the Executive Board of Directors at least seven (7) days prior to the meeting.  Such meetings may be held by electronic conference or similar video communication methods.  Electronic vote results shall be ratified at the next executive Board Meeting. </vt:lpstr>
      <vt:lpstr>ELECTION Process of FAD OFFICERS</vt:lpstr>
      <vt:lpstr>FAD Elections – November 15, 2025 ELECTION Process of FAD OFFICERS  Election Chairperson – Andy Lange Election Committee Members – Dereck Horne, Lissette Wood and 1 additional member selected at the meeting.   Voting will be conducted by show of hands.  When called for, please click on the “raise” hands button on zoom.   Votes for candidates will be counted by the Election Committee.  Majority vote holder WINS! </vt:lpstr>
      <vt:lpstr>FAD Elections – November 15, 2025 ELECTION Process of FAD OFFICERS  By-Laws can be found on FAD Central Website:  https://www.fadcentral.org/our-mission/bylaws  </vt:lpstr>
      <vt:lpstr>ELECTION Process of FAD OFFICERS</vt:lpstr>
      <vt:lpstr>ELECTION Process of FAD OFFICERS</vt:lpstr>
      <vt:lpstr>ELECTION Process of FAD OFFICERS</vt:lpstr>
      <vt:lpstr>ELECTION Process of FAD OFFICERS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Lange</dc:creator>
  <cp:lastModifiedBy>Andrew Lange</cp:lastModifiedBy>
  <cp:revision>2</cp:revision>
  <dcterms:created xsi:type="dcterms:W3CDTF">2025-11-11T16:06:10Z</dcterms:created>
  <dcterms:modified xsi:type="dcterms:W3CDTF">2025-11-19T14:33:40Z</dcterms:modified>
</cp:coreProperties>
</file>